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3">
  <p:sldMasterIdLst>
    <p:sldMasterId id="2147483768" r:id="rId1"/>
  </p:sldMasterIdLst>
  <p:notesMasterIdLst>
    <p:notesMasterId r:id="rId20"/>
  </p:notesMasterIdLst>
  <p:sldIdLst>
    <p:sldId id="488" r:id="rId2"/>
    <p:sldId id="513" r:id="rId3"/>
    <p:sldId id="532" r:id="rId4"/>
    <p:sldId id="531" r:id="rId5"/>
    <p:sldId id="493" r:id="rId6"/>
    <p:sldId id="494" r:id="rId7"/>
    <p:sldId id="514" r:id="rId8"/>
    <p:sldId id="529" r:id="rId9"/>
    <p:sldId id="496" r:id="rId10"/>
    <p:sldId id="517" r:id="rId11"/>
    <p:sldId id="498" r:id="rId12"/>
    <p:sldId id="524" r:id="rId13"/>
    <p:sldId id="501" r:id="rId14"/>
    <p:sldId id="502" r:id="rId15"/>
    <p:sldId id="505" r:id="rId16"/>
    <p:sldId id="508" r:id="rId17"/>
    <p:sldId id="533" r:id="rId18"/>
    <p:sldId id="526" r:id="rId19"/>
  </p:sldIdLst>
  <p:sldSz cx="9144000" cy="6858000" type="screen4x3"/>
  <p:notesSz cx="7559675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roid Sans Fallback"/>
        <a:cs typeface="Droid Sans Fallback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roid Sans Fallback"/>
        <a:cs typeface="Droid Sans Fallback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roid Sans Fallback"/>
        <a:cs typeface="Droid Sans Fallback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roid Sans Fallback"/>
        <a:cs typeface="Droid Sans Fallback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roid Sans Fallback"/>
        <a:cs typeface="Droid Sans Fallback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roid Sans Fallback"/>
        <a:cs typeface="Droid Sans Fallback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roid Sans Fallback"/>
        <a:cs typeface="Droid Sans Fallback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roid Sans Fallback"/>
        <a:cs typeface="Droid Sans Fallback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roid Sans Fallback"/>
        <a:cs typeface="Droid Sans Fallback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CC00"/>
    <a:srgbClr val="3F2421"/>
    <a:srgbClr val="FF6600"/>
    <a:srgbClr val="DC845C"/>
    <a:srgbClr val="362F2A"/>
    <a:srgbClr val="CCFF33"/>
    <a:srgbClr val="D0F4E0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471" autoAdjust="0"/>
  </p:normalViewPr>
  <p:slideViewPr>
    <p:cSldViewPr>
      <p:cViewPr varScale="1">
        <p:scale>
          <a:sx n="80" d="100"/>
          <a:sy n="80" d="100"/>
        </p:scale>
        <p:origin x="-1272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2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DejaVu Sans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2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DejaVu Sans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2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DejaVu Sans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2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DejaVu Sans" charset="0"/>
              </a:defRPr>
            </a:lvl1pPr>
          </a:lstStyle>
          <a:p>
            <a:pPr>
              <a:defRPr/>
            </a:pPr>
            <a:fld id="{06A616EE-F5BC-44D1-8C93-15BAE645EC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EDAB-61EE-40F9-98D6-B1087908C3AE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8DD6-624A-4FB7-A2B1-1765F2D74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EDAB-61EE-40F9-98D6-B1087908C3AE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8DD6-624A-4FB7-A2B1-1765F2D74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EDAB-61EE-40F9-98D6-B1087908C3AE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8DD6-624A-4FB7-A2B1-1765F2D74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EDAB-61EE-40F9-98D6-B1087908C3AE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8DD6-624A-4FB7-A2B1-1765F2D74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EDAB-61EE-40F9-98D6-B1087908C3AE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8DD6-624A-4FB7-A2B1-1765F2D74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EDAB-61EE-40F9-98D6-B1087908C3AE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8DD6-624A-4FB7-A2B1-1765F2D74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EDAB-61EE-40F9-98D6-B1087908C3AE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8DD6-624A-4FB7-A2B1-1765F2D74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EDAB-61EE-40F9-98D6-B1087908C3AE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8DD6-624A-4FB7-A2B1-1765F2D74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EDAB-61EE-40F9-98D6-B1087908C3AE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8DD6-624A-4FB7-A2B1-1765F2D74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EDAB-61EE-40F9-98D6-B1087908C3AE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8DD6-624A-4FB7-A2B1-1765F2D74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EDAB-61EE-40F9-98D6-B1087908C3AE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8DD6-624A-4FB7-A2B1-1765F2D74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AEDAB-61EE-40F9-98D6-B1087908C3AE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38DD6-624A-4FB7-A2B1-1765F2D74F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pteh.ru/glavnaya/novosti/243-otkrytaya-innovatsionnaya-ploshchadka-sistemy-spo-moskovskoj-oblasti.html" TargetMode="External"/><Relationship Id="rId2" Type="http://schemas.openxmlformats.org/officeDocument/2006/relationships/hyperlink" Target="http://inpavposad.ru/novosti/obrazovanie/v-pavlovo-posadskom-tehnikume-prohodit-regionalnyy-chempionat-molodye-professional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avpos.ru/news/10336" TargetMode="External"/><Relationship Id="rId4" Type="http://schemas.openxmlformats.org/officeDocument/2006/relationships/hyperlink" Target="http://ppteh.ru/glavnaya/novosti/249-mezhdunarodnaya-stazhirovka-pobeditelej-v-finlyandii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0"/>
            <a:ext cx="7560840" cy="1470025"/>
          </a:xfrm>
        </p:spPr>
        <p:txBody>
          <a:bodyPr>
            <a:normAutofit fontScale="90000"/>
          </a:bodyPr>
          <a:lstStyle/>
          <a:p>
            <a:pPr hangingPunct="0">
              <a:lnSpc>
                <a:spcPct val="93000"/>
              </a:lnSpc>
            </a:pPr>
            <a:r>
              <a:rPr lang="ru-RU" sz="1800" b="1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Московской области</a:t>
            </a:r>
            <a:br>
              <a:rPr lang="ru-RU" sz="1800" b="1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образовательное учреждение </a:t>
            </a:r>
            <a:br>
              <a:rPr lang="ru-RU" sz="1800" b="1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Московской области</a:t>
            </a:r>
            <a:br>
              <a:rPr lang="ru-RU" sz="1800" b="1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«Павлово-Посадский техникум»</a:t>
            </a:r>
            <a:br>
              <a:rPr lang="ru-RU" sz="1800" b="1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Century Schoolbook L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Century Schoolbook L"/>
              </a:rPr>
            </a:b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5013176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solidFill>
                  <a:srgbClr val="002060"/>
                </a:solidFill>
                <a:latin typeface="+mj-lt"/>
                <a:ea typeface="Droid Sans Fallback"/>
                <a:cs typeface="Droid Sans Fallback"/>
              </a:rPr>
              <a:t>Дугушкина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  <a:ea typeface="Droid Sans Fallback"/>
                <a:cs typeface="Droid Sans Fallback"/>
              </a:rPr>
              <a:t> Татьяна Геннадьевна,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+mj-lt"/>
                <a:ea typeface="Droid Sans Fallback"/>
                <a:cs typeface="Droid Sans Fallback"/>
              </a:rPr>
              <a:t>заместитель директора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+mj-lt"/>
                <a:ea typeface="Droid Sans Fallback"/>
                <a:cs typeface="Droid Sans Fallback"/>
              </a:rPr>
              <a:t>по учебно-методической работе</a:t>
            </a:r>
          </a:p>
        </p:txBody>
      </p:sp>
      <p:pic>
        <p:nvPicPr>
          <p:cNvPr id="6" name="Picture 2" descr="C:\Users\Юлиана\Desktop\pytevk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leksey\Desktop\ЛОГОТИ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827172" cy="157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71600" y="1916832"/>
            <a:ext cx="7488832" cy="201622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a typeface="Droid Sans Fallback"/>
                <a:cs typeface="Droid Sans Fallback"/>
              </a:rPr>
              <a:t>ОРГАНИЗАЦИЯ ПРОФЕССИОНАЛЬНОГО ОБУЧЕНИЯ ШКОЛЬНИКОВ НА БАЗЕ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a typeface="Droid Sans Fallback"/>
                <a:cs typeface="Droid Sans Fallback"/>
              </a:rPr>
              <a:t> ГБПОУ МО «ПАВЛОВО-ПОСАДСКИЙ ТЕХНИКУМ»</a:t>
            </a:r>
          </a:p>
          <a:p>
            <a:pPr algn="ctr"/>
            <a:endParaRPr lang="ru-RU" sz="2400" b="1" dirty="0" smtClean="0">
              <a:solidFill>
                <a:srgbClr val="4E2F9B"/>
              </a:solidFill>
              <a:ea typeface="Droid Sans Fallback"/>
              <a:cs typeface="Droid Sans Fallb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tiana\Videos\Downloads\IMG_24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8100899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tiana\Videos\Downloads\IMG_54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4512501" cy="3384376"/>
          </a:xfrm>
          <a:prstGeom prst="rect">
            <a:avLst/>
          </a:prstGeom>
          <a:noFill/>
        </p:spPr>
      </p:pic>
      <p:pic>
        <p:nvPicPr>
          <p:cNvPr id="1027" name="Picture 3" descr="C:\Users\Tatiana\Videos\Downloads\IMG_5412 (1).JPG"/>
          <p:cNvPicPr>
            <a:picLocks noChangeAspect="1" noChangeArrowheads="1"/>
          </p:cNvPicPr>
          <p:nvPr/>
        </p:nvPicPr>
        <p:blipFill>
          <a:blip r:embed="rId3" cstate="print"/>
          <a:srcRect b="13422"/>
          <a:stretch>
            <a:fillRect/>
          </a:stretch>
        </p:blipFill>
        <p:spPr bwMode="auto">
          <a:xfrm>
            <a:off x="5364088" y="1844824"/>
            <a:ext cx="2931790" cy="338437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995120" cy="10661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defTabSz="449263" fontAlgn="base"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</a:rPr>
              <a:t>Участие  в отборочных соревнований в состав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 Национальной сборной </a:t>
            </a:r>
            <a:r>
              <a:rPr lang="ru-RU" sz="2000" dirty="0" err="1" smtClean="0">
                <a:solidFill>
                  <a:srgbClr val="002060"/>
                </a:solidFill>
              </a:rPr>
              <a:t>WorldSkills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Russia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Juniors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г.Санкт-Петербург, 4-7 декабря 2018г.</a:t>
            </a:r>
          </a:p>
        </p:txBody>
      </p:sp>
      <p:sp>
        <p:nvSpPr>
          <p:cNvPr id="7" name="Нашивка 6"/>
          <p:cNvSpPr/>
          <p:nvPr/>
        </p:nvSpPr>
        <p:spPr>
          <a:xfrm rot="5400000">
            <a:off x="601848" y="486384"/>
            <a:ext cx="1224136" cy="628648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995120" cy="10661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defTabSz="449263" fontAlgn="base"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ea typeface="Droid Sans Fallback"/>
                <a:cs typeface="Droid Sans Fallback"/>
              </a:rPr>
              <a:t>Международная стажировка победителей в Финляндии</a:t>
            </a:r>
            <a:br>
              <a:rPr lang="ru-RU" sz="2000" b="1" dirty="0" smtClean="0">
                <a:solidFill>
                  <a:srgbClr val="002060"/>
                </a:solidFill>
                <a:ea typeface="Droid Sans Fallback"/>
                <a:cs typeface="Droid Sans Fallback"/>
              </a:rPr>
            </a:br>
            <a:r>
              <a:rPr lang="ru-RU" sz="2000" b="1" dirty="0" smtClean="0">
                <a:solidFill>
                  <a:srgbClr val="002060"/>
                </a:solidFill>
                <a:ea typeface="Droid Sans Fallback"/>
                <a:cs typeface="Droid Sans Fallback"/>
              </a:rPr>
              <a:t>г. </a:t>
            </a:r>
            <a:r>
              <a:rPr lang="ru-RU" sz="2000" b="1" dirty="0" err="1" smtClean="0">
                <a:solidFill>
                  <a:srgbClr val="002060"/>
                </a:solidFill>
                <a:ea typeface="Droid Sans Fallback"/>
                <a:cs typeface="Droid Sans Fallback"/>
              </a:rPr>
              <a:t>Ийсалми</a:t>
            </a:r>
            <a:r>
              <a:rPr lang="ru-RU" sz="2000" b="1" dirty="0" smtClean="0">
                <a:solidFill>
                  <a:srgbClr val="002060"/>
                </a:solidFill>
                <a:ea typeface="Droid Sans Fallback"/>
                <a:cs typeface="Droid Sans Fallback"/>
              </a:rPr>
              <a:t>, 17-21 декабря 2018г.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 rot="5400000">
            <a:off x="529840" y="414376"/>
            <a:ext cx="1224136" cy="628648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Picture 3" descr="C:\Users\Tatiana\Desktop\ФИНЛЯНДИЯ\20181221_151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3384376" cy="4512502"/>
          </a:xfrm>
          <a:prstGeom prst="rect">
            <a:avLst/>
          </a:prstGeom>
          <a:noFill/>
        </p:spPr>
      </p:pic>
      <p:pic>
        <p:nvPicPr>
          <p:cNvPr id="11" name="Picture 4" descr="C:\Users\Tatiana\Desktop\ФИНЛЯНДИЯ\20181221_151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052" y="1484784"/>
            <a:ext cx="3402378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Tatiana\Desktop\ФИНЛЯНДИЯ\насайт\IMG-20181219-WA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3394472" cy="4525963"/>
          </a:xfrm>
          <a:prstGeom prst="rect">
            <a:avLst/>
          </a:prstGeom>
          <a:noFill/>
        </p:spPr>
      </p:pic>
      <p:pic>
        <p:nvPicPr>
          <p:cNvPr id="8" name="Picture 3" descr="C:\Users\Tatiana\Desktop\ФИНЛЯНДИЯ\IMG-20181218-WA0004.jpg"/>
          <p:cNvPicPr>
            <a:picLocks noChangeAspect="1" noChangeArrowheads="1"/>
          </p:cNvPicPr>
          <p:nvPr/>
        </p:nvPicPr>
        <p:blipFill>
          <a:blip r:embed="rId3" cstate="print"/>
          <a:srcRect b="16924"/>
          <a:stretch>
            <a:fillRect/>
          </a:stretch>
        </p:blipFill>
        <p:spPr bwMode="auto">
          <a:xfrm>
            <a:off x="3851920" y="1628800"/>
            <a:ext cx="4969519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52179" y="591158"/>
            <a:ext cx="8991821" cy="55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defTabSz="914400" eaLnBrk="0" latinLnBrk="0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None/>
            </a:pPr>
            <a:endParaRPr lang="ru-RU" altLang="ru-RU" sz="1600" b="1" dirty="0" smtClean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indent="450850" algn="ctr" defTabSz="914400" eaLnBrk="0" latinLnBrk="0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None/>
            </a:pPr>
            <a:endParaRPr lang="ru-RU" altLang="ru-RU" sz="1600" b="1" dirty="0" smtClean="0">
              <a:ln w="12700">
                <a:noFill/>
                <a:prstDash val="solid"/>
              </a:ln>
              <a:solidFill>
                <a:srgbClr val="0070C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9698" name="Picture 2" descr="C:\Users\Tatiana\Desktop\Альбом\29.11.2018 Региональный семинар\IMG_1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3960440" cy="2585659"/>
          </a:xfrm>
          <a:prstGeom prst="rect">
            <a:avLst/>
          </a:prstGeom>
          <a:noFill/>
        </p:spPr>
      </p:pic>
      <p:pic>
        <p:nvPicPr>
          <p:cNvPr id="29699" name="Picture 3" descr="C:\Users\Tatiana\Desktop\Альбом\29.11.2018 Региональный семинар\IMG_13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060848"/>
            <a:ext cx="3996444" cy="25922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15616" y="5301208"/>
            <a:ext cx="7272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Мастер-класс: «Практический опыт реализации профессионального обучения школьников по направлению «Электромонтёр по ремонту и обслуживанию электрооборудования»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899592" y="188640"/>
            <a:ext cx="8064896" cy="10661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lvl="0" indent="809625" algn="ctr" fontAlgn="base">
              <a:spcAft>
                <a:spcPct val="0"/>
              </a:spcAft>
            </a:pPr>
            <a:r>
              <a:rPr lang="ru-RU" sz="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800" b="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Региональный семинар </a:t>
            </a:r>
            <a:br>
              <a:rPr lang="ru-RU" sz="1800" b="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«Создание  эффективных условий подготовки специалистов и рабочих кадров на основе развития инфраструктурного и кадрового потенциалов ПОО»</a:t>
            </a:r>
            <a:br>
              <a:rPr lang="ru-RU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29 ноября 2018г.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000" dirty="0" smtClean="0">
              <a:solidFill>
                <a:srgbClr val="002060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 rot="5400000">
            <a:off x="-46224" y="486384"/>
            <a:ext cx="1224136" cy="628648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2195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204864"/>
            <a:ext cx="7283152" cy="106613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«Старт в профессию»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Tatiana\Videos\Downloads\IMG_24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6788945" cy="4525963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1259632" y="188640"/>
            <a:ext cx="6912768" cy="648072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«Старт в профессию»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 rot="5400000">
            <a:off x="529840" y="270360"/>
            <a:ext cx="792088" cy="628648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sz="2200" dirty="0"/>
          </a:p>
        </p:txBody>
      </p:sp>
      <p:pic>
        <p:nvPicPr>
          <p:cNvPr id="2050" name="Picture 2" descr="C:\Users\Tatiana\Desktop\Новая папка (2)\IMG_53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77072"/>
            <a:ext cx="3456384" cy="2592288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6" name="Picture 2" descr="C:\Users\Tatiana\Desktop\Москва\IMG_20190205_1059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340768"/>
            <a:ext cx="3600400" cy="270030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7" name="Picture 3" descr="C:\Users\Tatiana\Desktop\Москва\IMG_20190208_1338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077072"/>
            <a:ext cx="3491880" cy="261891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1043608" y="116632"/>
            <a:ext cx="7525344" cy="1066130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lvl="0" indent="809625" algn="ctr" defTabSz="914400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Участие в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 Открытом чемпионате профессионального мастерства "Московские мастера" по стандартам 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WorldSkills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Russia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indent="809625" algn="ctr" defTabSz="914400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(г. Москва)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ашивка 6"/>
          <p:cNvSpPr/>
          <p:nvPr/>
        </p:nvSpPr>
        <p:spPr>
          <a:xfrm rot="5400000">
            <a:off x="97792" y="414376"/>
            <a:ext cx="1224136" cy="628648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lvl="0" indent="809625" algn="ctr" fontAlgn="base">
              <a:spcAft>
                <a:spcPct val="0"/>
              </a:spcAft>
            </a:pPr>
            <a:r>
              <a:rPr lang="ru-RU" sz="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Перспективы развития практики профессионального обучения школьников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000" dirty="0" smtClean="0">
              <a:solidFill>
                <a:srgbClr val="00206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idx="1"/>
          </p:nvPr>
        </p:nvSpPr>
        <p:spPr>
          <a:xfrm>
            <a:off x="899592" y="1988840"/>
            <a:ext cx="7787208" cy="964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7500"/>
          </a:bodyPr>
          <a:lstStyle/>
          <a:p>
            <a:pPr lvl="0" indent="809625" fontAlgn="base">
              <a:spcAft>
                <a:spcPct val="0"/>
              </a:spcAft>
              <a:buNone/>
            </a:pPr>
            <a:r>
              <a:rPr lang="ru-RU" sz="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Droid Sans Fallback"/>
                <a:cs typeface="Times New Roman" pitchFamily="18" charset="0"/>
              </a:rPr>
              <a:t>Выбор школьниками  дальнейшей образовательной траектории</a:t>
            </a:r>
          </a:p>
        </p:txBody>
      </p:sp>
      <p:sp>
        <p:nvSpPr>
          <p:cNvPr id="6" name="Нашивка 5"/>
          <p:cNvSpPr/>
          <p:nvPr/>
        </p:nvSpPr>
        <p:spPr>
          <a:xfrm rot="5400000">
            <a:off x="25784" y="2214576"/>
            <a:ext cx="1080120" cy="628648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899592" y="3140968"/>
            <a:ext cx="7787208" cy="964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342900" lvl="0" indent="809625" defTabSz="914400">
              <a:spcBef>
                <a:spcPct val="20000"/>
              </a:spcBef>
            </a:pPr>
            <a:r>
              <a:rPr lang="ru-RU" sz="1500" b="1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Droid Sans Fallback"/>
                <a:cs typeface="Times New Roman" pitchFamily="18" charset="0"/>
              </a:rPr>
              <a:t/>
            </a:r>
            <a:br>
              <a:rPr lang="ru-RU" sz="1500" b="1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Droid Sans Fallback"/>
                <a:cs typeface="Times New Roman" pitchFamily="18" charset="0"/>
              </a:rPr>
            </a:br>
            <a:r>
              <a:rPr lang="ru-RU" sz="1600" b="1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Droid Sans Fallback"/>
                <a:cs typeface="Times New Roman" pitchFamily="18" charset="0"/>
              </a:rPr>
              <a:t>Создание центра по подготовке школьников  Московской области для чемпионатов </a:t>
            </a:r>
            <a:r>
              <a:rPr lang="ru-RU" sz="1600" b="1" dirty="0" err="1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Droid Sans Fallback"/>
                <a:cs typeface="Times New Roman" pitchFamily="18" charset="0"/>
              </a:rPr>
              <a:t>Ворлдскиллс</a:t>
            </a:r>
            <a:r>
              <a:rPr lang="ru-RU" sz="1600" b="1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Droid Sans Fallback"/>
                <a:cs typeface="Times New Roman" pitchFamily="18" charset="0"/>
              </a:rPr>
              <a:t> по компетенциям «Электромонтаж»-юниоры, «Промышленная автоматика»- юниоры</a:t>
            </a:r>
            <a:r>
              <a:rPr lang="ru-RU" sz="1500" b="1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Droid Sans Fallback"/>
                <a:cs typeface="Times New Roman" pitchFamily="18" charset="0"/>
              </a:rPr>
              <a:t> </a:t>
            </a:r>
          </a:p>
        </p:txBody>
      </p:sp>
      <p:sp>
        <p:nvSpPr>
          <p:cNvPr id="11" name="Нашивка 10"/>
          <p:cNvSpPr/>
          <p:nvPr/>
        </p:nvSpPr>
        <p:spPr>
          <a:xfrm rot="5400000">
            <a:off x="25784" y="3438712"/>
            <a:ext cx="1080120" cy="628648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 rot="5400000">
            <a:off x="25784" y="4662848"/>
            <a:ext cx="1080120" cy="628648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971600" y="4365104"/>
            <a:ext cx="7787208" cy="9647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342900" indent="809625" defTabSz="914400">
              <a:lnSpc>
                <a:spcPct val="90000"/>
              </a:lnSpc>
              <a:spcBef>
                <a:spcPct val="20000"/>
              </a:spcBef>
            </a:pPr>
            <a:r>
              <a:rPr lang="ru-RU" sz="1600" b="1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Droid Sans Fallback"/>
                <a:cs typeface="Times New Roman" pitchFamily="18" charset="0"/>
              </a:rPr>
              <a:t>Участие школьников в марте 2019 г. полуфинале VII Национального чемпионата </a:t>
            </a:r>
            <a:r>
              <a:rPr lang="ru-RU" sz="1600" b="1" dirty="0" err="1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Droid Sans Fallback"/>
                <a:cs typeface="Times New Roman" pitchFamily="18" charset="0"/>
              </a:rPr>
              <a:t>WorldSkills</a:t>
            </a:r>
            <a:r>
              <a:rPr lang="ru-RU" sz="1600" b="1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Droid Sans Fallback"/>
                <a:cs typeface="Times New Roman" pitchFamily="18" charset="0"/>
              </a:rPr>
              <a:t> по компетенциям: «Электромонтаж»-юниоры, «Промышленная автоматика»- юниоры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8"/>
          </a:xfrm>
        </p:spPr>
        <p:txBody>
          <a:bodyPr/>
          <a:lstStyle/>
          <a:p>
            <a:r>
              <a:rPr lang="ru-RU" sz="1600" u="sng" dirty="0" smtClean="0">
                <a:hlinkClick r:id="rId2"/>
              </a:rPr>
              <a:t>http://inpavposad.ru/novosti/obrazovanie/v-pavlovo-posadskom-tehnikume-prohodit-regionalnyy-chempionat-molodye-professionaly</a:t>
            </a:r>
            <a:endParaRPr lang="ru-RU" sz="1600" u="sng" dirty="0" smtClean="0"/>
          </a:p>
          <a:p>
            <a:endParaRPr lang="ru-RU" sz="1600" dirty="0" smtClean="0"/>
          </a:p>
          <a:p>
            <a:r>
              <a:rPr lang="ru-RU" sz="1600" u="sng" dirty="0" smtClean="0">
                <a:hlinkClick r:id="rId3"/>
              </a:rPr>
              <a:t>http://ppteh.ru/glavnaya/novosti/243-otkrytaya-innovatsionnaya-ploshchadka-sistemy-spo-moskovskoj-oblasti.html</a:t>
            </a:r>
            <a:endParaRPr lang="ru-RU" sz="1600" u="sng" dirty="0" smtClean="0"/>
          </a:p>
          <a:p>
            <a:endParaRPr lang="ru-RU" sz="1600" u="sng" dirty="0" smtClean="0"/>
          </a:p>
          <a:p>
            <a:r>
              <a:rPr lang="ru-RU" sz="1600" u="sng" dirty="0" smtClean="0">
                <a:hlinkClick r:id="rId4"/>
              </a:rPr>
              <a:t>http://ppteh.ru/glavnaya/novosti/249-mezhdunarodnaya-stazhirovka-pobeditelej-v-finlyandii.html</a:t>
            </a:r>
            <a:endParaRPr lang="ru-RU" sz="1600" u="sng" dirty="0" smtClean="0"/>
          </a:p>
          <a:p>
            <a:endParaRPr lang="ru-RU" sz="1600" u="sng" dirty="0" smtClean="0"/>
          </a:p>
          <a:p>
            <a:endParaRPr lang="ru-RU" sz="1600" dirty="0" smtClean="0"/>
          </a:p>
          <a:p>
            <a:r>
              <a:rPr lang="en-US" sz="1600" dirty="0" smtClean="0">
                <a:hlinkClick r:id="rId5"/>
              </a:rPr>
              <a:t>http://pavpos.ru/news/10336</a:t>
            </a:r>
            <a:endParaRPr lang="ru-RU" sz="1600" dirty="0" smtClean="0"/>
          </a:p>
          <a:p>
            <a:endParaRPr lang="ru-RU" sz="1600" dirty="0" smtClean="0"/>
          </a:p>
          <a:p>
            <a:endParaRPr lang="ru-RU" dirty="0"/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1187624" y="260648"/>
            <a:ext cx="7581528" cy="1143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lvl="0" indent="809625" algn="ctr" defTabSz="914400"/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Профессиональное обучение школьников в СМИ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ашивка 5"/>
          <p:cNvSpPr/>
          <p:nvPr/>
        </p:nvSpPr>
        <p:spPr>
          <a:xfrm rot="5400000">
            <a:off x="241808" y="558392"/>
            <a:ext cx="1224136" cy="628648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852936"/>
            <a:ext cx="7560840" cy="115212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hangingPunct="0">
              <a:lnSpc>
                <a:spcPct val="113000"/>
              </a:lnSpc>
              <a:buClr>
                <a:srgbClr val="000000"/>
              </a:buClr>
              <a:buSzPct val="100000"/>
            </a:pPr>
            <a:r>
              <a:rPr lang="ru-RU" b="1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Droid Sans Fallback"/>
                <a:cs typeface="Times New Roman" pitchFamily="18" charset="0"/>
              </a:rPr>
              <a:t>формирование у обучающихся знаний, умений и навыков в пределах профессиональной деятельности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5157192"/>
            <a:ext cx="7560840" cy="129614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hangingPunct="0">
              <a:lnSpc>
                <a:spcPct val="113000"/>
              </a:lnSpc>
              <a:buClr>
                <a:srgbClr val="000000"/>
              </a:buClr>
              <a:buSzPct val="100000"/>
            </a:pPr>
            <a:r>
              <a:rPr lang="ru-RU" b="1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Droid Sans Fallback"/>
                <a:cs typeface="Times New Roman" pitchFamily="18" charset="0"/>
              </a:rPr>
              <a:t>развитие интереса к профессиональному обучению в условиях структурных изменений на рынке труда, роста конкуренции, определяющих постоянную потребность экономики в профессиональной мобильности молодежи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077072"/>
            <a:ext cx="7560840" cy="10801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hangingPunct="0">
              <a:lnSpc>
                <a:spcPct val="113000"/>
              </a:lnSpc>
              <a:buClr>
                <a:srgbClr val="000000"/>
              </a:buClr>
              <a:buSzPct val="100000"/>
            </a:pPr>
            <a:r>
              <a:rPr lang="ru-RU" b="1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Droid Sans Fallback"/>
                <a:cs typeface="Times New Roman" pitchFamily="18" charset="0"/>
              </a:rPr>
              <a:t>оказание психолого-педагогической помощи школьникам в процессе овладения профессии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1556792"/>
            <a:ext cx="7560840" cy="12024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hangingPunct="0">
              <a:lnSpc>
                <a:spcPct val="113000"/>
              </a:lnSpc>
              <a:buClr>
                <a:srgbClr val="000000"/>
              </a:buClr>
              <a:buSzPct val="100000"/>
            </a:pPr>
            <a:r>
              <a:rPr lang="ru-RU" sz="2000" b="1" dirty="0" smtClean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Droid Sans Fallback"/>
                <a:cs typeface="Times New Roman" pitchFamily="18" charset="0"/>
              </a:rPr>
              <a:t>ЦЕЛЬ: Создать условия для овладения знаниями и навыками в сфере профессиональной деятельности, развития творческих способностей школьников, получения квалификации.</a:t>
            </a:r>
          </a:p>
        </p:txBody>
      </p:sp>
      <p:sp>
        <p:nvSpPr>
          <p:cNvPr id="10" name="Нашивка 9"/>
          <p:cNvSpPr/>
          <p:nvPr/>
        </p:nvSpPr>
        <p:spPr>
          <a:xfrm rot="5400000">
            <a:off x="-10220" y="1890540"/>
            <a:ext cx="1296144" cy="628648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 rot="5400000">
            <a:off x="-1270360" y="4374816"/>
            <a:ext cx="3816424" cy="628648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ЦЕЛИ И ЗАДАЧИ  ПРОФЕССИОНАЛЬНОГО </a:t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ОБУЧЕНИЯ ШКОЛЬНИКОВ</a:t>
            </a:r>
            <a:endParaRPr lang="ru-RU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556792"/>
            <a:ext cx="864096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Модель №2. Профессиональное обучение школьников на базе техникума</a:t>
            </a:r>
            <a:r>
              <a:rPr lang="ru-RU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. </a:t>
            </a:r>
          </a:p>
          <a:p>
            <a:r>
              <a:rPr lang="ru-RU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Модель 2.2. </a:t>
            </a:r>
            <a:r>
              <a:rPr lang="ru-RU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Обучение осуществляется вне рамок ФГОС общего образования  - дополнительная программа </a:t>
            </a:r>
            <a:r>
              <a:rPr lang="ru-RU" dirty="0" err="1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профобучения</a:t>
            </a:r>
            <a:r>
              <a:rPr lang="ru-RU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. </a:t>
            </a:r>
          </a:p>
          <a:p>
            <a:pPr eaLnBrk="0" hangingPunct="0"/>
            <a:r>
              <a:rPr lang="ru-RU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Финансирование: за счет средств, выделенных техникуму.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3789040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16632"/>
            <a:ext cx="7560840" cy="12024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Модель  профессионального обучения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 rot="5400000">
            <a:off x="-10220" y="522388"/>
            <a:ext cx="1296144" cy="628648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3212976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Программы профессионального обучения формируются в объеме 216 часов. 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Профессиональное обучение школьников осуществляется с  8 по  9 класс. </a:t>
            </a: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Объем курса составляет 108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учебных часа в год</a:t>
            </a:r>
            <a:r>
              <a:rPr lang="ru-RU" b="1" dirty="0" smtClean="0"/>
              <a:t>.</a:t>
            </a:r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Результат обучения (по итогам квалификационного экзамена):    свидетельство о профессии рабочего, должности служащего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83242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060848"/>
            <a:ext cx="2952328" cy="914400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ОБУЧЕНИЕ В ШКОЛЕ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331640" y="2780928"/>
            <a:ext cx="2304256" cy="648072"/>
          </a:xfrm>
          <a:prstGeom prst="round2Diag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Основное обще</a:t>
            </a:r>
            <a:r>
              <a:rPr lang="ru-RU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е образование</a:t>
            </a:r>
            <a:endParaRPr lang="ru-RU" dirty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220072" y="1988840"/>
            <a:ext cx="3024336" cy="936104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ОБУЧЕНИЕ В ПО</a:t>
            </a:r>
            <a:r>
              <a:rPr lang="ru-RU" sz="2000" b="1" dirty="0" smtClean="0">
                <a:solidFill>
                  <a:schemeClr val="tx1"/>
                </a:solidFill>
              </a:rPr>
              <a:t>О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580112" y="2780928"/>
            <a:ext cx="2304256" cy="648072"/>
          </a:xfrm>
          <a:prstGeom prst="round2DiagRect">
            <a:avLst/>
          </a:prstGeom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Приобретение профессии</a:t>
            </a:r>
            <a:endParaRPr lang="ru-RU" dirty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3284984"/>
            <a:ext cx="936104" cy="216024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4283968" y="3284984"/>
            <a:ext cx="792088" cy="216024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20056240">
            <a:off x="2496130" y="3449285"/>
            <a:ext cx="432048" cy="1482586"/>
          </a:xfrm>
          <a:prstGeom prst="downArrow">
            <a:avLst/>
          </a:prstGeom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ГИА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430308">
            <a:off x="6371558" y="3451755"/>
            <a:ext cx="432048" cy="1513357"/>
          </a:xfrm>
          <a:prstGeom prst="downArrow">
            <a:avLst/>
          </a:prstGeom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КЭ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4869160"/>
            <a:ext cx="7560840" cy="1202432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АТТЕСТАТ ОБ ОСНОВНОМ ОБЩЕМ ОБРАЗОВАНИИ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-СВИДЕТЕЛЬСТВО О ПРОФЕССИИ РАБОЧЕГО, СЛУЖАЩЕГО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УСТАНОВЛЕННОГО ОБРАЗЦА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188640"/>
            <a:ext cx="7560840" cy="12024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Путевка в жизнь школьникам Подмосковья -  получение профессии вместе с аттестатом»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-10220" y="522388"/>
            <a:ext cx="1296144" cy="628648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5400000">
            <a:off x="-10220" y="5202908"/>
            <a:ext cx="1296144" cy="628648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52179" y="304895"/>
            <a:ext cx="8991821" cy="112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defTabSz="91440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altLang="ru-RU" sz="2400" b="1" dirty="0" smtClean="0">
                <a:solidFill>
                  <a:srgbClr val="002060"/>
                </a:solidFill>
                <a:ea typeface="+mj-ea"/>
                <a:cs typeface="Arial" pitchFamily="34" charset="0"/>
              </a:rPr>
              <a:t>Перечень программ профессионального обучения  и распределение обучающихся по структурным подразделениям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1560" y="1700808"/>
          <a:ext cx="8208915" cy="34354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24337"/>
                <a:gridCol w="1656184"/>
                <a:gridCol w="1224136"/>
                <a:gridCol w="1152128"/>
                <a:gridCol w="1152130"/>
              </a:tblGrid>
              <a:tr h="67733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6265" algn="l"/>
                        </a:tabLst>
                      </a:pPr>
                      <a:r>
                        <a:rPr lang="ru-RU" sz="1400" kern="1200" dirty="0"/>
                        <a:t>Наименование профессии </a:t>
                      </a:r>
                      <a:endParaRPr lang="ru-RU" sz="1400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6265" algn="l"/>
                        </a:tabLst>
                      </a:pPr>
                      <a:r>
                        <a:rPr lang="ru-RU" sz="1400" kern="1200" dirty="0"/>
                        <a:t> Количество обучающихся</a:t>
                      </a:r>
                      <a:endParaRPr lang="ru-RU" sz="1400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6265" algn="l"/>
                        </a:tabLst>
                      </a:pPr>
                      <a:r>
                        <a:rPr lang="ru-RU" sz="1400" kern="1200" dirty="0" smtClean="0"/>
                        <a:t>ПОСП</a:t>
                      </a:r>
                      <a:endParaRPr lang="ru-RU" sz="1400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6265" algn="l"/>
                        </a:tabLst>
                      </a:pPr>
                      <a:r>
                        <a:rPr lang="ru-RU" sz="1400" kern="1200" dirty="0" smtClean="0"/>
                        <a:t>ЭОСП</a:t>
                      </a:r>
                      <a:endParaRPr lang="ru-RU" sz="1400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6265" algn="l"/>
                        </a:tabLst>
                      </a:pPr>
                      <a:r>
                        <a:rPr lang="ru-RU" sz="1400" kern="1200" dirty="0" smtClean="0"/>
                        <a:t>КОСП</a:t>
                      </a:r>
                      <a:endParaRPr lang="ru-RU" sz="1400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78548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6265" algn="l"/>
                        </a:tabLs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</a:rPr>
                        <a:t>16199 Оператор электронно-вычислительных и вычислительных машин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6265" algn="l"/>
                        </a:tabLs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</a:rPr>
                        <a:t>36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6265" algn="l"/>
                        </a:tabLs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</a:rPr>
                        <a:t>23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6265" algn="l"/>
                        </a:tabLs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</a:rPr>
                        <a:t>13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6265" algn="l"/>
                        </a:tabLst>
                      </a:pPr>
                      <a:endParaRPr lang="ru-RU" sz="14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95723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6265" algn="l"/>
                        </a:tabLs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</a:rPr>
                        <a:t>16437 Парикмахер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6265" algn="l"/>
                        </a:tabLs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</a:rPr>
                        <a:t>30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6265" algn="l"/>
                        </a:tabLs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</a:rPr>
                        <a:t>15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6265" algn="l"/>
                        </a:tabLs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</a:rPr>
                        <a:t>15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6265" algn="l"/>
                        </a:tabLst>
                      </a:pPr>
                      <a:endParaRPr lang="ru-RU" sz="14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95723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6265" algn="l"/>
                        </a:tabLs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</a:rPr>
                        <a:t>16675 Повар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6265" algn="l"/>
                        </a:tabLs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</a:rPr>
                        <a:t>38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6265" algn="l"/>
                        </a:tabLs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</a:rPr>
                        <a:t>26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6265" algn="l"/>
                        </a:tabLst>
                      </a:pPr>
                      <a:endParaRPr lang="ru-RU" sz="14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6265" algn="l"/>
                        </a:tabLs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</a:rPr>
                        <a:t>12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78548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6265" algn="l"/>
                        </a:tabLs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</a:rPr>
                        <a:t>19861 Электромонтер по ремонту и обслуживанию электрооборудования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6265" algn="l"/>
                        </a:tabLs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</a:rPr>
                        <a:t>35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6265" algn="l"/>
                        </a:tabLs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</a:rPr>
                        <a:t>23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6265" algn="l"/>
                        </a:tabLs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</a:rPr>
                        <a:t>12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6265" algn="l"/>
                        </a:tabLst>
                      </a:pPr>
                      <a:endParaRPr lang="ru-RU" sz="14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95723"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6265" algn="l"/>
                        </a:tabLs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</a:rPr>
                        <a:t>ИТОГО: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6265" algn="l"/>
                        </a:tabLst>
                      </a:pP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</a:rPr>
                        <a:t>139</a:t>
                      </a:r>
                      <a:endParaRPr lang="ru-RU" sz="14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6265" algn="l"/>
                        </a:tabLst>
                      </a:pP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</a:rPr>
                        <a:t>87</a:t>
                      </a:r>
                      <a:endParaRPr lang="ru-RU" sz="14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6265" algn="l"/>
                        </a:tabLst>
                      </a:pP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</a:rPr>
                        <a:t>40</a:t>
                      </a:r>
                      <a:endParaRPr lang="ru-RU" sz="14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6265" algn="l"/>
                        </a:tabLst>
                      </a:pP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</a:rPr>
                        <a:t>12</a:t>
                      </a:r>
                      <a:endParaRPr lang="ru-RU" sz="14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22195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60239"/>
            <a:ext cx="5976664" cy="125253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683568" y="1700809"/>
          <a:ext cx="7931224" cy="42044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85409"/>
                <a:gridCol w="5787900"/>
                <a:gridCol w="1457915"/>
              </a:tblGrid>
              <a:tr h="64807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школы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МОУ СОШ № 9 городского округа Павловский Посад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МОУ СОШ № 13 городского округа Павловский Посад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1044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МОУ </a:t>
                      </a:r>
                      <a:r>
                        <a:rPr lang="ru-RU" sz="1400" b="1" kern="12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Крупинская</a:t>
                      </a: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СОШ городского округа Павловский Посад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МОУ </a:t>
                      </a:r>
                      <a:r>
                        <a:rPr lang="ru-RU" sz="1400" b="1" kern="12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Евсеевская</a:t>
                      </a: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СОШ  городского округа Павловский Посад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МОУ «Гимназия» городского округа Павловский Посад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МКОУ Школа-интернат городского округа Павловский Посад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МОУ СОШ № 14 городского округа Электрогорск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МОУ СОШ № 16 городского округа Электрогорск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8542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МОУ Лицей городского округа Электрогорск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ИТОГО: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139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99592" y="0"/>
            <a:ext cx="7848872" cy="1152128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Участники приоритетного проекта «Путевка в жизнь школьникам Подмосковья – получение профессии вместе с аттестатом»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 rot="5400000">
            <a:off x="-46224" y="297744"/>
            <a:ext cx="1224136" cy="628648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585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atiana\Desktop\Альбом\СЦК\IMG_20180117_144320.jpg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 bwMode="auto">
          <a:xfrm>
            <a:off x="395536" y="980728"/>
            <a:ext cx="4192538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512" y="-174628"/>
            <a:ext cx="8589640" cy="165618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МАТЕРИАЛЬНО-ТЕХНИЧЕСКАЯ БАЗА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C:\Users\Tatiana\Desktop\Альбом\СЦК\IMG_20180117_144515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/>
          <a:stretch>
            <a:fillRect/>
          </a:stretch>
        </p:blipFill>
        <p:spPr bwMode="auto">
          <a:xfrm>
            <a:off x="4932040" y="3789040"/>
            <a:ext cx="3888432" cy="2916324"/>
          </a:xfrm>
          <a:prstGeom prst="rect">
            <a:avLst/>
          </a:prstGeom>
          <a:noFill/>
        </p:spPr>
      </p:pic>
      <p:pic>
        <p:nvPicPr>
          <p:cNvPr id="10" name="Picture 2" descr="C:\Users\Tatiana\Desktop\ПУТЕВКА В ЖИЗНЬ\Информация по проекту  ПУТЕВКА В ЖИЗНЬ\Фото МТБ\Парикмахер\7.Парикмахерская-мастерская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861048"/>
            <a:ext cx="4123275" cy="2741540"/>
          </a:xfrm>
          <a:prstGeom prst="rect">
            <a:avLst/>
          </a:prstGeom>
          <a:noFill/>
        </p:spPr>
      </p:pic>
      <p:pic>
        <p:nvPicPr>
          <p:cNvPr id="11" name="Picture 3" descr="C:\Users\Tatiana\Desktop\ПУТЕВКА В ЖИЗНЬ\Информация по проекту  ПУТЕВКА В ЖИЗНЬ\Фото МТБ\Оператор ЭВМ\_DSC54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980728"/>
            <a:ext cx="4067944" cy="2704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675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Tatiana\Desktop\РАБОЧИЙ СТОЛ\Семинар 29.11.2018\Фото Семинар 29.11\IMG_12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4664"/>
            <a:ext cx="4255368" cy="283691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3011" name="Picture 3" descr="C:\Users\Tatiana\Desktop\РАБОЧИЙ СТОЛ\Семинар 29.11.2018\Фото Семинар 29.11\IMG_12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56992"/>
            <a:ext cx="4355976" cy="290398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Содержимое 4" descr="C:\Users\Tatiana\Desktop\Фото\_DSC8263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429000"/>
            <a:ext cx="3888432" cy="28803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86409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a typeface="Droid Sans Fallback"/>
                <a:cs typeface="Droid Sans Fallback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ea typeface="Droid Sans Fallback"/>
                <a:cs typeface="Droid Sans Fallback"/>
              </a:rPr>
            </a:br>
            <a:r>
              <a:rPr lang="ru-RU" sz="2800" b="1" dirty="0" smtClean="0">
                <a:solidFill>
                  <a:srgbClr val="002060"/>
                </a:solidFill>
                <a:ea typeface="Droid Sans Fallback"/>
                <a:cs typeface="Droid Sans Fallback"/>
              </a:rPr>
              <a:t>V Открытый региональный чемпионат</a:t>
            </a:r>
            <a:br>
              <a:rPr lang="ru-RU" sz="2800" b="1" dirty="0" smtClean="0">
                <a:solidFill>
                  <a:srgbClr val="002060"/>
                </a:solidFill>
                <a:ea typeface="Droid Sans Fallback"/>
                <a:cs typeface="Droid Sans Fallback"/>
              </a:rPr>
            </a:br>
            <a:r>
              <a:rPr lang="ru-RU" sz="2800" b="1" dirty="0" smtClean="0">
                <a:solidFill>
                  <a:srgbClr val="002060"/>
                </a:solidFill>
                <a:ea typeface="Droid Sans Fallback"/>
                <a:cs typeface="Droid Sans Fallback"/>
              </a:rPr>
              <a:t> «Молодые профессионалы» (</a:t>
            </a:r>
            <a:r>
              <a:rPr lang="ru-RU" sz="2800" b="1" dirty="0" err="1" smtClean="0">
                <a:solidFill>
                  <a:srgbClr val="002060"/>
                </a:solidFill>
                <a:ea typeface="Droid Sans Fallback"/>
                <a:cs typeface="Droid Sans Fallback"/>
              </a:rPr>
              <a:t>WorldSkills</a:t>
            </a:r>
            <a:r>
              <a:rPr lang="ru-RU" sz="2800" b="1" dirty="0" smtClean="0">
                <a:solidFill>
                  <a:srgbClr val="002060"/>
                </a:solidFill>
                <a:ea typeface="Droid Sans Fallback"/>
                <a:cs typeface="Droid Sans Fallback"/>
              </a:rPr>
              <a:t> </a:t>
            </a:r>
            <a:r>
              <a:rPr lang="ru-RU" sz="2800" b="1" dirty="0" err="1" smtClean="0">
                <a:solidFill>
                  <a:srgbClr val="002060"/>
                </a:solidFill>
                <a:ea typeface="Droid Sans Fallback"/>
                <a:cs typeface="Droid Sans Fallback"/>
              </a:rPr>
              <a:t>Russia</a:t>
            </a:r>
            <a:r>
              <a:rPr lang="ru-RU" sz="2800" b="1" dirty="0" smtClean="0">
                <a:solidFill>
                  <a:srgbClr val="002060"/>
                </a:solidFill>
                <a:ea typeface="Droid Sans Fallback"/>
                <a:cs typeface="Droid Sans Fallback"/>
              </a:rPr>
              <a:t>) </a:t>
            </a:r>
            <a:br>
              <a:rPr lang="ru-RU" sz="2800" b="1" dirty="0" smtClean="0">
                <a:solidFill>
                  <a:srgbClr val="002060"/>
                </a:solidFill>
                <a:ea typeface="Droid Sans Fallback"/>
                <a:cs typeface="Droid Sans Fallback"/>
              </a:rPr>
            </a:br>
            <a:r>
              <a:rPr lang="ru-RU" sz="2800" b="1" dirty="0" smtClean="0">
                <a:solidFill>
                  <a:srgbClr val="002060"/>
                </a:solidFill>
                <a:ea typeface="Droid Sans Fallback"/>
                <a:cs typeface="Droid Sans Fallback"/>
              </a:rPr>
              <a:t>Московская область – 2019г.</a:t>
            </a:r>
            <a:endParaRPr lang="ru-RU" sz="2800" b="1" dirty="0">
              <a:solidFill>
                <a:srgbClr val="002060"/>
              </a:solidFill>
              <a:ea typeface="Droid Sans Fallback"/>
              <a:cs typeface="Droid Sans Fallback"/>
            </a:endParaRPr>
          </a:p>
        </p:txBody>
      </p:sp>
      <p:pic>
        <p:nvPicPr>
          <p:cNvPr id="3076" name="Picture 4" descr="C:\Users\Tatiana\Desktop\РАБОЧИЙ СТОЛ\Ворлдскилс 14.11\СОШ 13\IMG_4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2700300" cy="3600400"/>
          </a:xfrm>
          <a:prstGeom prst="rect">
            <a:avLst/>
          </a:prstGeom>
          <a:noFill/>
        </p:spPr>
      </p:pic>
      <p:pic>
        <p:nvPicPr>
          <p:cNvPr id="6" name="Picture 5" descr="C:\Users\Tatiana\Desktop\РАБОЧИЙ СТОЛ\Ворлдскилс 14.11\СОШ 13\IMG_4886.JPG"/>
          <p:cNvPicPr>
            <a:picLocks noChangeAspect="1" noChangeArrowheads="1"/>
          </p:cNvPicPr>
          <p:nvPr/>
        </p:nvPicPr>
        <p:blipFill>
          <a:blip r:embed="rId3" cstate="print"/>
          <a:srcRect l="24740" t="12002" r="10920" b="15399"/>
          <a:stretch>
            <a:fillRect/>
          </a:stretch>
        </p:blipFill>
        <p:spPr bwMode="auto">
          <a:xfrm>
            <a:off x="2987824" y="1839232"/>
            <a:ext cx="4175918" cy="3533984"/>
          </a:xfrm>
          <a:prstGeom prst="rect">
            <a:avLst/>
          </a:prstGeom>
          <a:noFill/>
        </p:spPr>
      </p:pic>
      <p:pic>
        <p:nvPicPr>
          <p:cNvPr id="3075" name="Picture 3" descr="C:\Users\Tatiana\Desktop\РАБОЧИЙ СТОЛ\Ворлдскилс 14.11\СОШ 13\IMG_490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844824"/>
            <a:ext cx="2664296" cy="3552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3626</TotalTime>
  <Words>477</Words>
  <Application>Microsoft Office PowerPoint</Application>
  <PresentationFormat>Экран (4:3)</PresentationFormat>
  <Paragraphs>118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Министерство образования Московской области Государственное бюджетное профессиональное образовательное учреждение  Московской области  «Павлово-Посадский техникум»  </vt:lpstr>
      <vt:lpstr>ЦЕЛИ И ЗАДАЧИ  ПРОФЕССИОНАЛЬНОГО  ОБУЧЕНИЯ ШКОЛЬНИКОВ</vt:lpstr>
      <vt:lpstr>Слайд 3</vt:lpstr>
      <vt:lpstr>Слайд 4</vt:lpstr>
      <vt:lpstr>Слайд 5</vt:lpstr>
      <vt:lpstr>   </vt:lpstr>
      <vt:lpstr>МАТЕРИАЛЬНО-ТЕХНИЧЕСКАЯ БАЗА </vt:lpstr>
      <vt:lpstr>Слайд 8</vt:lpstr>
      <vt:lpstr> V Открытый региональный чемпионат  «Молодые профессионалы» (WorldSkills Russia)  Московская область – 2019г.</vt:lpstr>
      <vt:lpstr>Слайд 10</vt:lpstr>
      <vt:lpstr>Участие  в отборочных соревнований в состав  Национальной сборной WorldSkills Russia Juniors. г.Санкт-Петербург, 4-7 декабря 2018г.</vt:lpstr>
      <vt:lpstr>Международная стажировка победителей в Финляндии г. Ийсалми, 17-21 декабря 2018г.</vt:lpstr>
      <vt:lpstr>Слайд 13</vt:lpstr>
      <vt:lpstr>   Региональный семинар  «Создание  эффективных условий подготовки специалистов и рабочих кадров на основе развития инфраструктурного и кадрового потенциалов ПОО»  29 ноября 2018г. </vt:lpstr>
      <vt:lpstr>«Старт в профессию»</vt:lpstr>
      <vt:lpstr> </vt:lpstr>
      <vt:lpstr>  Перспективы развития практики профессионального обучения школьников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Макеева Ирина Петровна</dc:creator>
  <cp:lastModifiedBy>desova_se</cp:lastModifiedBy>
  <cp:revision>392</cp:revision>
  <cp:lastPrinted>1601-01-01T00:00:00Z</cp:lastPrinted>
  <dcterms:created xsi:type="dcterms:W3CDTF">1601-01-01T00:00:00Z</dcterms:created>
  <dcterms:modified xsi:type="dcterms:W3CDTF">2019-03-04T12:38:00Z</dcterms:modified>
</cp:coreProperties>
</file>